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1"/>
  </p:notesMasterIdLst>
  <p:handoutMasterIdLst>
    <p:handoutMasterId r:id="rId82"/>
  </p:handoutMasterIdLst>
  <p:sldIdLst>
    <p:sldId id="375" r:id="rId5"/>
    <p:sldId id="377" r:id="rId6"/>
    <p:sldId id="465" r:id="rId7"/>
    <p:sldId id="427" r:id="rId8"/>
    <p:sldId id="428" r:id="rId9"/>
    <p:sldId id="426" r:id="rId10"/>
    <p:sldId id="376" r:id="rId11"/>
    <p:sldId id="443" r:id="rId12"/>
    <p:sldId id="378" r:id="rId13"/>
    <p:sldId id="379" r:id="rId14"/>
    <p:sldId id="417" r:id="rId15"/>
    <p:sldId id="418" r:id="rId16"/>
    <p:sldId id="436" r:id="rId17"/>
    <p:sldId id="411" r:id="rId18"/>
    <p:sldId id="416" r:id="rId19"/>
    <p:sldId id="413" r:id="rId20"/>
    <p:sldId id="414" r:id="rId21"/>
    <p:sldId id="415" r:id="rId22"/>
    <p:sldId id="432" r:id="rId23"/>
    <p:sldId id="408" r:id="rId24"/>
    <p:sldId id="380" r:id="rId25"/>
    <p:sldId id="298" r:id="rId26"/>
    <p:sldId id="433" r:id="rId27"/>
    <p:sldId id="381" r:id="rId28"/>
    <p:sldId id="446" r:id="rId29"/>
    <p:sldId id="450" r:id="rId30"/>
    <p:sldId id="439" r:id="rId31"/>
    <p:sldId id="382" r:id="rId32"/>
    <p:sldId id="434" r:id="rId33"/>
    <p:sldId id="383" r:id="rId34"/>
    <p:sldId id="384" r:id="rId35"/>
    <p:sldId id="385" r:id="rId36"/>
    <p:sldId id="386" r:id="rId37"/>
    <p:sldId id="387" r:id="rId38"/>
    <p:sldId id="388" r:id="rId39"/>
    <p:sldId id="441" r:id="rId40"/>
    <p:sldId id="442" r:id="rId41"/>
    <p:sldId id="435" r:id="rId42"/>
    <p:sldId id="389" r:id="rId43"/>
    <p:sldId id="392" r:id="rId44"/>
    <p:sldId id="393" r:id="rId45"/>
    <p:sldId id="394" r:id="rId46"/>
    <p:sldId id="400" r:id="rId47"/>
    <p:sldId id="401" r:id="rId48"/>
    <p:sldId id="402" r:id="rId49"/>
    <p:sldId id="395" r:id="rId50"/>
    <p:sldId id="403" r:id="rId51"/>
    <p:sldId id="404" r:id="rId52"/>
    <p:sldId id="405" r:id="rId53"/>
    <p:sldId id="396" r:id="rId54"/>
    <p:sldId id="406" r:id="rId55"/>
    <p:sldId id="407" r:id="rId56"/>
    <p:sldId id="422" r:id="rId57"/>
    <p:sldId id="399" r:id="rId58"/>
    <p:sldId id="409" r:id="rId59"/>
    <p:sldId id="430" r:id="rId60"/>
    <p:sldId id="429" r:id="rId61"/>
    <p:sldId id="437" r:id="rId62"/>
    <p:sldId id="444" r:id="rId63"/>
    <p:sldId id="452" r:id="rId64"/>
    <p:sldId id="457" r:id="rId65"/>
    <p:sldId id="453" r:id="rId66"/>
    <p:sldId id="458" r:id="rId67"/>
    <p:sldId id="456" r:id="rId68"/>
    <p:sldId id="460" r:id="rId69"/>
    <p:sldId id="461" r:id="rId70"/>
    <p:sldId id="463" r:id="rId71"/>
    <p:sldId id="464" r:id="rId72"/>
    <p:sldId id="459" r:id="rId73"/>
    <p:sldId id="451" r:id="rId74"/>
    <p:sldId id="420" r:id="rId75"/>
    <p:sldId id="421" r:id="rId76"/>
    <p:sldId id="424" r:id="rId77"/>
    <p:sldId id="423" r:id="rId78"/>
    <p:sldId id="425" r:id="rId79"/>
    <p:sldId id="438" r:id="rId8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 varScale="1">
        <p:scale>
          <a:sx n="73" d="100"/>
          <a:sy n="73" d="100"/>
        </p:scale>
        <p:origin x="43" y="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4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72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62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01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9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4AD8D-36AD-8747-A5B0-3AB33AE51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10ACD8-045D-EF82-C175-41F0CCAC2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F31DA-D9A3-0FF8-C8C4-BAB9F909B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EDCF6-1428-53FF-9579-5DBDB80C7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06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3C3C-D9DD-67C9-DBC2-F4FF6D5F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6C54A-5C4E-8CB0-7963-C3D936F53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21CB9-D932-77AC-E934-7BAECC01D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FD71-6369-1663-BFC3-5BD77DD7B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6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DC0A-551F-D50F-4A1D-1036D1721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B3DE6-AF05-C1B6-5230-1B724223B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F7CBF-3EE3-BC30-ACF6-E6D485650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BE1C7-B69A-B7D5-4A4E-3AC16BB1F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2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58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FA4B-1C32-98B0-4D7F-149D6784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3FF9E-16E2-0548-5A6B-0E8FF9E99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B1A60-1A11-8B20-A0A4-C792E8752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21AF-F80A-AC2A-6F80-15F5E4582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51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76120-6FFD-9D41-2689-EEF0190A4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86E14-C3A0-EE27-C1C0-DAD36F8FF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B84CD-E602-2657-534C-C51E6D273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81C58-5730-DA2F-29FB-B917FE1E5D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84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EEF9B-9A5E-8940-1974-9E39013CF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8249C-9145-13CD-34B2-C2F82DE4F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97134-2E2A-9CB5-D9DC-91085A3D3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FC779-9354-430A-B6E4-DAA67BED6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73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1B180-A873-32E0-591D-24A1D3F49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210E9-77FC-D413-390B-448ACCAD3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F68A3-0F9D-1CC6-7B73-5C9BDB8DA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1FA4-B543-2313-8DCB-32EBFCA7B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318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3FA9F-8261-E72A-A540-6D5E695F2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EAA52-EFD4-97EE-E453-DA4DA7EBE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42960-B583-8D69-4089-C30A6FC58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E0BC6-DFCE-16CB-5E1D-8728B4317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548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98EB-21A4-B846-58FB-AB0D6DE89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F7ECC-DFC3-018C-D51D-5410FCCC8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0C584-8B89-AEDE-55AD-B707D6AAD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EC00D-E945-A8B9-F5A6-382B8C0FF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423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CA141-12ED-5C57-EAC3-D41C123B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37EAA-0FCA-B84D-25D9-C3294D2CD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7F692-3D56-E627-3E51-F44386269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EB0F9-6195-16BE-8747-FD657E4B1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819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27052-F850-0F0A-2B56-49CBEA5B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F9131-860F-EBCF-D1CA-69301A716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33559-4038-2DFD-4BF9-D8BB071C3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CB67-DADA-8AE9-4A1A-F48BB3F5D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96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828A-2F6A-EB92-81D2-8B54CD4B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16E99-553E-6B58-D91F-3E51A9990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DD41FC-D548-CB05-7144-71238610F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CAF07-6B79-A6F4-5D31-694D345F80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627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9ABF-BD29-D0DF-0EFF-22B1F3844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5EE2B0-2403-F2B6-659D-B2410A9AD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28F39-5B3F-DEC1-F023-DD8E572B6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4B41-C05E-BB41-F7C6-D499B096F4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78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E52A5-442F-0052-DBC3-741AC46AA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55078-8D8C-98B6-0206-2864B26CB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BD1B52-5CA6-5BBE-DBC1-7E34C53FC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7A0C4-3CC8-E767-81D1-A695BFEB7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917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1AA7-1F4C-0288-1AC3-FEEB0189B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11458-2919-4A88-5D2B-5C19699E4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3FD5C-BD9B-89AE-313D-0C4D52E80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B46A-4EDE-5EA3-A69B-82D1259BC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13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keypoint_detectio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Panono#:~:text=The%20camera%20captures%20full%2Dspherical,a%20resolution%20of%20108%20megapixels.&amp;text=The%20Panono%20camera%20features%20a,directions%20at%20its%20highest%20point.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hzbook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estimato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uber_los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4645v2" TargetMode="External"/><Relationship Id="rId7" Type="http://schemas.openxmlformats.org/officeDocument/2006/relationships/hyperlink" Target="https://arxiv.org/abs/2404.14951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302.08207" TargetMode="External"/><Relationship Id="rId5" Type="http://schemas.openxmlformats.org/officeDocument/2006/relationships/hyperlink" Target="https://arxiv.org/abs/2106.12859" TargetMode="External"/><Relationship Id="rId4" Type="http://schemas.openxmlformats.org/officeDocument/2006/relationships/hyperlink" Target="https://arxiv.org/pdf/2107.02524v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arxiv.org/abs/2302.08207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arxiv.org/abs/2302.08207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arxiv.org/abs/2302.08207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302.08207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404.14951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arxiv.org/abs/2404.14951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abs/2404.14951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image/skimage-tutorials/blob/main/lectures/solutions/adv3_panorama-stitching-solution.ipynb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914302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an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or </a:t>
                </a:r>
                <a:r>
                  <a:rPr lang="en-GB" sz="24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target image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target image to coordinates of the reference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transforms image plane of </a:t>
                </a:r>
                <a:r>
                  <a:rPr lang="en-GB" sz="24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regerence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image to image plane of target image 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Scikit Image follows this convention and uses inverse transform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5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target and which is reference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09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5768560" y="6010902"/>
            <a:ext cx="459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Reference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35091A-F533-7CB4-BD1B-93B596B7F10F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A5E3D6-F1E6-3BCC-DA63-6C3004A8DB82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7AE3F1-C904-EF4C-F262-32C022988E74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50260D-1F87-E67B-AE01-08E797A39C35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4CD4E6-AD1D-4F9F-ABDA-5ADA9005AC98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E87759-2290-8B7E-725E-E6D0092D7F2B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0624DB-4410-D159-E641-9E3F56F3FE74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7623549-7C6C-B3A6-5A16-2AEE01E29214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2F26F0-6084-9B0F-C918-010C0E2E0119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264358E-5883-373C-F4CF-17715EF7758B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E0E4C9-421F-8F80-22A4-30C5B52B2941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31AA58-7454-824B-26F1-EFCAE5116016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4182FF-2B9C-544A-D6DD-5294BB6E97C8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DDCFF2-E039-FAC6-B17D-0D3B617D8CF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485862-180E-99E8-C3B2-9C876983E4BE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1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2BD1D03-BF53-C133-E68C-03860807E5CB}"/>
              </a:ext>
            </a:extLst>
          </p:cNvPr>
          <p:cNvSpPr/>
          <p:nvPr/>
        </p:nvSpPr>
        <p:spPr>
          <a:xfrm rot="5400000" flipV="1">
            <a:off x="6984996" y="3867821"/>
            <a:ext cx="1603099" cy="1401523"/>
          </a:xfrm>
          <a:prstGeom prst="parallelogram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466954" y="4203963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154506" y="5948976"/>
            <a:ext cx="46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</a:t>
            </a:r>
            <a:r>
              <a:rPr lang="en-GB" sz="2400" dirty="0" err="1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Regerence</a:t>
            </a:r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cells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 other Composing methods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1BAC52-CE75-50C9-FE40-7DAF3E37B94E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C209B6-41D6-93E5-72ED-3375DB7E6A58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D14334-F1A0-C0B6-E83B-A50F99B95B3D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75BC5B-AD13-05FF-453D-361E0EE51820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9EE43-2907-6D5E-2679-F1504B8EC242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25EFDC-339B-0054-CB75-AB8EE056DE85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A4B8AB-C163-26ED-8D0E-CAC8E1BD2A7E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6A363D-329F-D645-789E-EBCD6017B256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B0A873-ECDE-8DF5-40AF-2306A6988DB0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047E3B-81A7-50BF-6659-8D53129C8987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02E000-1991-7535-E195-D73FF7B46E88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F62115-4AD4-8A7B-6122-807B419FEA40}"/>
              </a:ext>
            </a:extLst>
          </p:cNvPr>
          <p:cNvCxnSpPr>
            <a:cxnSpLocks/>
          </p:cNvCxnSpPr>
          <p:nvPr/>
        </p:nvCxnSpPr>
        <p:spPr>
          <a:xfrm flipV="1">
            <a:off x="6545512" y="3567431"/>
            <a:ext cx="2589702" cy="6742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EEA3D-B2E2-9400-A184-E72E285C3CD0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700E2B-755F-79E8-4460-9748EAF2570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27169E-52AC-52C7-1AB5-8F673295E275}"/>
              </a:ext>
            </a:extLst>
          </p:cNvPr>
          <p:cNvCxnSpPr>
            <a:cxnSpLocks/>
          </p:cNvCxnSpPr>
          <p:nvPr/>
        </p:nvCxnSpPr>
        <p:spPr>
          <a:xfrm flipV="1">
            <a:off x="6603357" y="48596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Nearest-neighbor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Bi-linear (default)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Bi-quadratic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Bi-cubic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Bi-quartic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Preserve straight lines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Harris, etc.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Increasingly neural networks;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with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Keras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Or,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alignment between features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neural network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Neural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unrestricted camera rotation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B0D9-0E99-F20D-A434-DA91052C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9EC4-A2E2-37D1-0042-E40F442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EECC5E3-D1AF-BFF5-F896-57ABEEC50A0F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20301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Top view of two image planes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Homographies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for single plane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2EB7C1-AFD8-581D-3407-0B7585BB37E1}"/>
              </a:ext>
            </a:extLst>
          </p:cNvPr>
          <p:cNvSpPr/>
          <p:nvPr/>
        </p:nvSpPr>
        <p:spPr>
          <a:xfrm>
            <a:off x="5061633" y="6334814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C5C2F-E27F-A906-4E89-2BE95BCF4D33}"/>
              </a:ext>
            </a:extLst>
          </p:cNvPr>
          <p:cNvSpPr txBox="1"/>
          <p:nvPr/>
        </p:nvSpPr>
        <p:spPr>
          <a:xfrm>
            <a:off x="5495871" y="6023342"/>
            <a:ext cx="124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CB183B-08A7-7656-B074-DB20663D96EB}"/>
              </a:ext>
            </a:extLst>
          </p:cNvPr>
          <p:cNvCxnSpPr/>
          <p:nvPr/>
        </p:nvCxnSpPr>
        <p:spPr>
          <a:xfrm>
            <a:off x="3182729" y="3535247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BF6DED-8C7B-0639-2E01-724266370BCD}"/>
              </a:ext>
            </a:extLst>
          </p:cNvPr>
          <p:cNvCxnSpPr>
            <a:cxnSpLocks/>
          </p:cNvCxnSpPr>
          <p:nvPr/>
        </p:nvCxnSpPr>
        <p:spPr>
          <a:xfrm>
            <a:off x="4677502" y="3239537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0344AE-CD3D-86D1-0E72-963EE28316F7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05474" y="3528984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1ECC3-49F9-A63A-3EC9-F181CBB61C57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26570" y="3541511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890D19-AB20-0269-A6DE-1C8D8CC928D3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4677502" y="3239537"/>
            <a:ext cx="484340" cy="328316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B0279-FEF5-C500-E127-0D3C5E4D5665}"/>
              </a:ext>
            </a:extLst>
          </p:cNvPr>
          <p:cNvCxnSpPr>
            <a:cxnSpLocks/>
          </p:cNvCxnSpPr>
          <p:nvPr/>
        </p:nvCxnSpPr>
        <p:spPr>
          <a:xfrm>
            <a:off x="3182729" y="3513328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E679B-BF36-9A95-CDD6-C26DDBE60D46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061633" y="3528984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B85DE0-4892-7DDC-8F41-94894F7DA92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90983" y="3491410"/>
            <a:ext cx="1649138" cy="300377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707709-1ECA-C434-A5E8-2489294C9E08}"/>
              </a:ext>
            </a:extLst>
          </p:cNvPr>
          <p:cNvCxnSpPr>
            <a:cxnSpLocks/>
          </p:cNvCxnSpPr>
          <p:nvPr/>
        </p:nvCxnSpPr>
        <p:spPr>
          <a:xfrm>
            <a:off x="4712993" y="3316489"/>
            <a:ext cx="58452" cy="2195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83C8F1-B95D-0D7E-E140-3C6675C1A71C}"/>
              </a:ext>
            </a:extLst>
          </p:cNvPr>
          <p:cNvCxnSpPr>
            <a:cxnSpLocks/>
          </p:cNvCxnSpPr>
          <p:nvPr/>
        </p:nvCxnSpPr>
        <p:spPr>
          <a:xfrm flipV="1">
            <a:off x="8198603" y="3554672"/>
            <a:ext cx="1895960" cy="10955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41EAF5-375C-1690-9E19-7264AAA647FC}"/>
              </a:ext>
            </a:extLst>
          </p:cNvPr>
          <p:cNvSpPr txBox="1"/>
          <p:nvPr/>
        </p:nvSpPr>
        <p:spPr>
          <a:xfrm>
            <a:off x="7050663" y="3481363"/>
            <a:ext cx="204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projects plane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84B115-AC0C-D8F3-6F0A-0C35919703A0}"/>
              </a:ext>
            </a:extLst>
          </p:cNvPr>
          <p:cNvCxnSpPr>
            <a:cxnSpLocks/>
          </p:cNvCxnSpPr>
          <p:nvPr/>
        </p:nvCxnSpPr>
        <p:spPr>
          <a:xfrm>
            <a:off x="4727604" y="3491410"/>
            <a:ext cx="5569909" cy="44584"/>
          </a:xfrm>
          <a:prstGeom prst="line">
            <a:avLst/>
          </a:prstGeom>
          <a:ln w="47625"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998C64-C4F9-A380-586A-BCE85A7D86E2}"/>
              </a:ext>
            </a:extLst>
          </p:cNvPr>
          <p:cNvCxnSpPr>
            <a:cxnSpLocks/>
          </p:cNvCxnSpPr>
          <p:nvPr/>
        </p:nvCxnSpPr>
        <p:spPr>
          <a:xfrm flipV="1">
            <a:off x="6520826" y="3554672"/>
            <a:ext cx="219295" cy="3842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4A07FB-6F6E-CC59-A18E-6D1A8DD0E48C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A35F07-5CE5-5DFF-8CC7-F68F1ABEB04D}"/>
              </a:ext>
            </a:extLst>
          </p:cNvPr>
          <p:cNvSpPr txBox="1"/>
          <p:nvPr/>
        </p:nvSpPr>
        <p:spPr>
          <a:xfrm>
            <a:off x="8299612" y="4514670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287166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1" grpId="0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03AB-05EE-2450-1961-4FB10AE2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202604-3D04-08E1-1589-32C0D71D9ABE}"/>
              </a:ext>
            </a:extLst>
          </p:cNvPr>
          <p:cNvCxnSpPr>
            <a:cxnSpLocks/>
          </p:cNvCxnSpPr>
          <p:nvPr/>
        </p:nvCxnSpPr>
        <p:spPr>
          <a:xfrm>
            <a:off x="4688378" y="4990032"/>
            <a:ext cx="1989513" cy="0"/>
          </a:xfrm>
          <a:prstGeom prst="line">
            <a:avLst/>
          </a:prstGeom>
          <a:ln w="47625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24888B-9521-E914-FDA5-A7AA1063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2885ECE-279E-5826-9975-E40DB6699E5E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8599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centres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Applying same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to planes at different distances results in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parallax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error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82BAAA-A94D-960F-60EF-D2131A1F4083}"/>
              </a:ext>
            </a:extLst>
          </p:cNvPr>
          <p:cNvSpPr/>
          <p:nvPr/>
        </p:nvSpPr>
        <p:spPr>
          <a:xfrm>
            <a:off x="3702997" y="6333671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21853-A9EB-107B-1E34-506D468FD76D}"/>
              </a:ext>
            </a:extLst>
          </p:cNvPr>
          <p:cNvSpPr txBox="1"/>
          <p:nvPr/>
        </p:nvSpPr>
        <p:spPr>
          <a:xfrm>
            <a:off x="2404616" y="5860813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DA9277-B3DE-9FE7-73E8-C7AF18BCFF96}"/>
              </a:ext>
            </a:extLst>
          </p:cNvPr>
          <p:cNvCxnSpPr/>
          <p:nvPr/>
        </p:nvCxnSpPr>
        <p:spPr>
          <a:xfrm>
            <a:off x="1824093" y="3534104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A319F3-82E2-A062-D307-3FA8E62E25CC}"/>
              </a:ext>
            </a:extLst>
          </p:cNvPr>
          <p:cNvCxnSpPr>
            <a:cxnSpLocks/>
          </p:cNvCxnSpPr>
          <p:nvPr/>
        </p:nvCxnSpPr>
        <p:spPr>
          <a:xfrm>
            <a:off x="4596582" y="3248730"/>
            <a:ext cx="2857163" cy="121271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EE121E-F8BF-C8CF-DED6-D2CF620A5072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3746838" y="3527841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C12C2-488C-6B0B-3F47-E78FA22DC455}"/>
              </a:ext>
            </a:extLst>
          </p:cNvPr>
          <p:cNvCxnSpPr>
            <a:cxnSpLocks/>
          </p:cNvCxnSpPr>
          <p:nvPr/>
        </p:nvCxnSpPr>
        <p:spPr>
          <a:xfrm flipH="1" flipV="1">
            <a:off x="1847836" y="3487132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F13210-65DC-A194-323C-C3C56A9FE15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803206" y="3436621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3D7745-3EF7-8B81-8E69-95640C728A87}"/>
              </a:ext>
            </a:extLst>
          </p:cNvPr>
          <p:cNvCxnSpPr>
            <a:cxnSpLocks/>
          </p:cNvCxnSpPr>
          <p:nvPr/>
        </p:nvCxnSpPr>
        <p:spPr>
          <a:xfrm>
            <a:off x="1824093" y="3521578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787564-85BB-E4EC-0E7C-6EB0F0A0F86C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4796999" y="3534104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5E7DD-5288-1BE0-611B-52071530765F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4767649" y="3521052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BA446E-256A-057F-6A0E-A0AB1B59DEDB}"/>
              </a:ext>
            </a:extLst>
          </p:cNvPr>
          <p:cNvCxnSpPr>
            <a:cxnSpLocks/>
          </p:cNvCxnSpPr>
          <p:nvPr/>
        </p:nvCxnSpPr>
        <p:spPr>
          <a:xfrm>
            <a:off x="2809250" y="4998085"/>
            <a:ext cx="3829848" cy="522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4110A-8A2F-E271-8F35-E79EC1BC383E}"/>
              </a:ext>
            </a:extLst>
          </p:cNvPr>
          <p:cNvCxnSpPr>
            <a:cxnSpLocks/>
          </p:cNvCxnSpPr>
          <p:nvPr/>
        </p:nvCxnSpPr>
        <p:spPr>
          <a:xfrm>
            <a:off x="4688378" y="4784283"/>
            <a:ext cx="1462253" cy="631800"/>
          </a:xfrm>
          <a:prstGeom prst="line">
            <a:avLst/>
          </a:prstGeom>
          <a:ln w="50800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3D9FD8-40CA-EBD9-6F8E-69C9763A3751}"/>
              </a:ext>
            </a:extLst>
          </p:cNvPr>
          <p:cNvCxnSpPr>
            <a:cxnSpLocks/>
          </p:cNvCxnSpPr>
          <p:nvPr/>
        </p:nvCxnSpPr>
        <p:spPr>
          <a:xfrm>
            <a:off x="2809250" y="4990032"/>
            <a:ext cx="2010903" cy="805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16860A9-3459-7FC1-3C60-0B7BB80FC677}"/>
              </a:ext>
            </a:extLst>
          </p:cNvPr>
          <p:cNvSpPr/>
          <p:nvPr/>
        </p:nvSpPr>
        <p:spPr>
          <a:xfrm>
            <a:off x="4596582" y="6294750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4BDAE5-B0FD-5A0B-1D23-81305AD04049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4585197" y="2882179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68B77F-2E14-3324-4D4B-0C650F4B0E5D}"/>
              </a:ext>
            </a:extLst>
          </p:cNvPr>
          <p:cNvSpPr txBox="1"/>
          <p:nvPr/>
        </p:nvSpPr>
        <p:spPr>
          <a:xfrm>
            <a:off x="5126670" y="5968275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3F3677-5384-C413-04C4-5893D35F7B87}"/>
              </a:ext>
            </a:extLst>
          </p:cNvPr>
          <p:cNvCxnSpPr>
            <a:cxnSpLocks/>
          </p:cNvCxnSpPr>
          <p:nvPr/>
        </p:nvCxnSpPr>
        <p:spPr>
          <a:xfrm flipV="1">
            <a:off x="4767649" y="3521052"/>
            <a:ext cx="3841800" cy="6789"/>
          </a:xfrm>
          <a:prstGeom prst="line">
            <a:avLst/>
          </a:prstGeom>
          <a:ln w="47625"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13E80D-DAD6-4986-BD46-780BED167044}"/>
              </a:ext>
            </a:extLst>
          </p:cNvPr>
          <p:cNvCxnSpPr>
            <a:cxnSpLocks/>
          </p:cNvCxnSpPr>
          <p:nvPr/>
        </p:nvCxnSpPr>
        <p:spPr>
          <a:xfrm flipV="1">
            <a:off x="7453745" y="3574814"/>
            <a:ext cx="980902" cy="8049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DAE8B8-693D-0D3A-527E-4FA58C73E030}"/>
              </a:ext>
            </a:extLst>
          </p:cNvPr>
          <p:cNvCxnSpPr>
            <a:cxnSpLocks/>
          </p:cNvCxnSpPr>
          <p:nvPr/>
        </p:nvCxnSpPr>
        <p:spPr>
          <a:xfrm flipV="1">
            <a:off x="6068291" y="5050323"/>
            <a:ext cx="465512" cy="3657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8C2000-CB1E-8DD7-B1BB-3574312C4467}"/>
              </a:ext>
            </a:extLst>
          </p:cNvPr>
          <p:cNvCxnSpPr>
            <a:cxnSpLocks/>
          </p:cNvCxnSpPr>
          <p:nvPr/>
        </p:nvCxnSpPr>
        <p:spPr>
          <a:xfrm flipH="1">
            <a:off x="4688378" y="4784283"/>
            <a:ext cx="8413" cy="327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391473-7B14-F348-CADC-0339C338DBF2}"/>
              </a:ext>
            </a:extLst>
          </p:cNvPr>
          <p:cNvCxnSpPr>
            <a:cxnSpLocks/>
          </p:cNvCxnSpPr>
          <p:nvPr/>
        </p:nvCxnSpPr>
        <p:spPr>
          <a:xfrm>
            <a:off x="4596582" y="3288025"/>
            <a:ext cx="0" cy="2867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BFD1E0-C50F-2B62-DF2C-C6EBF96E2F2F}"/>
              </a:ext>
            </a:extLst>
          </p:cNvPr>
          <p:cNvSpPr txBox="1"/>
          <p:nvPr/>
        </p:nvSpPr>
        <p:spPr>
          <a:xfrm>
            <a:off x="8709657" y="3069415"/>
            <a:ext cx="2768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is exact transformation to image plane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4F6BE2-ACF3-B5BB-0A48-D7254ADB9DC4}"/>
              </a:ext>
            </a:extLst>
          </p:cNvPr>
          <p:cNvSpPr txBox="1"/>
          <p:nvPr/>
        </p:nvSpPr>
        <p:spPr>
          <a:xfrm>
            <a:off x="6789908" y="4883551"/>
            <a:ext cx="3738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transformation to image plane results in </a:t>
            </a:r>
            <a:r>
              <a:rPr lang="en-US" sz="2400" b="1" dirty="0"/>
              <a:t>parallax error </a:t>
            </a:r>
          </a:p>
        </p:txBody>
      </p:sp>
    </p:spTree>
    <p:extLst>
      <p:ext uri="{BB962C8B-B14F-4D97-AF65-F5344CB8AC3E}">
        <p14:creationId xmlns:p14="http://schemas.microsoft.com/office/powerpoint/2010/main" val="18570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Low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Use non-planar geometry </a:t>
            </a:r>
          </a:p>
          <a:p>
            <a:pPr lvl="1"/>
            <a:r>
              <a:rPr lang="en-US" sz="2400" dirty="0">
                <a:latin typeface="+mn-lt"/>
              </a:rPr>
              <a:t>Apply variable projective transform over image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planar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B1231-8AD4-4B31-D41E-FD4114F85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3766-9A69-F1A3-9C3E-22CEAFB77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19F8DB7-A6B0-7117-6D26-B39078B41C9E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6531316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Many applications of image stitching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Sport event photography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Augmented reality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Autonomous vehicles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Security systems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Medical imaging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Scientific imaging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 err="1">
                <a:latin typeface="+mn-lt"/>
              </a:rPr>
              <a:t>etc</a:t>
            </a:r>
            <a:r>
              <a:rPr lang="en-US" dirty="0">
                <a:latin typeface="+mn-lt"/>
              </a:rPr>
              <a:t>,.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BA37E-509B-CE00-E3BF-15B19F5ED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897" y="1143000"/>
            <a:ext cx="4970387" cy="3338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14407-1E63-928A-3F0F-05D5AA9726E3}"/>
              </a:ext>
            </a:extLst>
          </p:cNvPr>
          <p:cNvSpPr txBox="1"/>
          <p:nvPr/>
        </p:nvSpPr>
        <p:spPr>
          <a:xfrm>
            <a:off x="7278624" y="4942985"/>
            <a:ext cx="4451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of sophisticated image stitching; A spherical camera from the now bankrupt </a:t>
            </a:r>
            <a:r>
              <a:rPr lang="en-US" sz="2400" dirty="0" err="1">
                <a:hlinkClick r:id="rId4"/>
              </a:rPr>
              <a:t>Pano</a:t>
            </a:r>
            <a:r>
              <a:rPr lang="en-US" sz="2400" dirty="0">
                <a:hlinkClick r:id="rId4"/>
              </a:rPr>
              <a:t> company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609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are vectors of coordinates of matched </a:t>
                </a:r>
                <a:r>
                  <a:rPr lang="en-US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keypoints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952" t="-1800" b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>
                    <a:latin typeface="+mn-lt"/>
                  </a:rPr>
                  <a:t>A</a:t>
                </a:r>
                <a:r>
                  <a:rPr lang="en-US" sz="3300" b="1">
                    <a:latin typeface="+mn-lt"/>
                  </a:rPr>
                  <a:t> </a:t>
                </a:r>
                <a:r>
                  <a:rPr lang="en-US" sz="3300" b="1" dirty="0">
                    <a:latin typeface="+mn-lt"/>
                  </a:rPr>
                  <a:t>set of homogenous linear </a:t>
                </a:r>
                <a:r>
                  <a:rPr lang="en-US" sz="3300" b="1" dirty="0" err="1">
                    <a:latin typeface="+mn-lt"/>
                  </a:rPr>
                  <a:t>quations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homogenous set of equations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r>
                  <a:rPr lang="en-US" sz="2800" dirty="0">
                    <a:latin typeface="+mn-lt"/>
                  </a:rPr>
                  <a:t>Standard least squares solution will fail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the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algorithm to solve</a:t>
                </a: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algorithm </a:t>
                </a:r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each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matched key-points add 2 rows of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800" b="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2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×9</m:t>
                    </m:r>
                  </m:oMath>
                </a14:m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matrix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Perform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value decomposition (SVD)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of matrix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smallest non-zero singular value  </a:t>
                </a: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vector associated with smallest singular value is the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Construct homograph,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from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See sections 4.1-4.5 in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Hartley and Zisserman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complete details </a:t>
                </a: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4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87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Huber estimator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488909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Find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 given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488909" cy="5596003"/>
              </a:xfrm>
              <a:prstGeom prst="rect">
                <a:avLst/>
              </a:prstGeom>
              <a:blipFill>
                <a:blip r:embed="rId4"/>
                <a:stretch>
                  <a:fillRect l="-955" t="-871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may not be enough inliers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can fail, particularly when baseline is wide, minimal overlap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or DLT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Chapter 4 of Hartley and Zisserman for details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or spherical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, 2022, Section 8.2.3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Neural Image Stitching Algorithms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FF966-8067-9B64-E927-59E4A986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8F44-2508-6825-71DB-8616DBB0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Abbreviated </a:t>
            </a:r>
            <a:r>
              <a:rPr lang="en-US" sz="4000" dirty="0">
                <a:latin typeface="Segoe"/>
              </a:rPr>
              <a:t>Bibliography of (nearly) State of the Art Image Stitching Algorithms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7BEB015-67A7-7E45-79DB-F098CC3654FA}"/>
              </a:ext>
            </a:extLst>
          </p:cNvPr>
          <p:cNvSpPr txBox="1">
            <a:spLocks/>
          </p:cNvSpPr>
          <p:nvPr/>
        </p:nvSpPr>
        <p:spPr>
          <a:xfrm>
            <a:off x="465150" y="1875826"/>
            <a:ext cx="11525250" cy="488671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hlinkClick r:id="rId3"/>
              </a:rPr>
              <a:t>Single-Perspective Warps in Natural Image Stitching, Liao and Li, 2018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4"/>
              </a:rPr>
              <a:t>Depth-Aware Multi-Grid Deep </a:t>
            </a:r>
            <a:r>
              <a:rPr lang="en-US" sz="2800" dirty="0" err="1">
                <a:latin typeface="+mn-lt"/>
                <a:hlinkClick r:id="rId4"/>
              </a:rPr>
              <a:t>Homography</a:t>
            </a:r>
            <a:r>
              <a:rPr lang="en-US" sz="2800" dirty="0">
                <a:latin typeface="+mn-lt"/>
                <a:hlinkClick r:id="rId4"/>
              </a:rPr>
              <a:t> Estimation with Contextual Correlation, Nei,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5"/>
              </a:rPr>
              <a:t>Unsupervised Deep Image Stitching: Reconstructing Stitched Features to Images, Nie,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Parallax Tolerant Unsupervised Deep Image, Nie, et. al., 2023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hlinkClick r:id="rId7"/>
              </a:rPr>
              <a:t>Reconstructing the Image Stitching Pipeline: Integrating Fusion and </a:t>
            </a:r>
            <a:r>
              <a:rPr lang="en-US" sz="2800" dirty="0" err="1">
                <a:latin typeface="+mn-lt"/>
                <a:hlinkClick r:id="rId7"/>
              </a:rPr>
              <a:t>Rectangling</a:t>
            </a:r>
            <a:r>
              <a:rPr lang="en-US" sz="2800" dirty="0">
                <a:latin typeface="+mn-lt"/>
                <a:hlinkClick r:id="rId7"/>
              </a:rPr>
              <a:t> into a Unified Inpainting Model, Xie, et. al., 2024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different camera poses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Or, moving camera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 by matching overlapping area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mosaic, or fusion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2-5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Crop mosaic to rectangle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6F324-8F95-7A84-F97A-9D1C67BA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CEB2CE2-D862-4710-BCFA-EDD0F7C20CB9}"/>
              </a:ext>
            </a:extLst>
          </p:cNvPr>
          <p:cNvSpPr txBox="1"/>
          <p:nvPr/>
        </p:nvSpPr>
        <p:spPr>
          <a:xfrm>
            <a:off x="3629773" y="1766549"/>
            <a:ext cx="3810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Feature maps are up or down sampled and concatenated to dimension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H′×𝑊′</a:t>
            </a:r>
            <a:r>
              <a:rPr lang="en-US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C01CC-442D-C979-E91E-2E0BA7C80701}"/>
              </a:ext>
            </a:extLst>
          </p:cNvPr>
          <p:cNvSpPr txBox="1"/>
          <p:nvPr/>
        </p:nvSpPr>
        <p:spPr>
          <a:xfrm>
            <a:off x="455905" y="1653809"/>
            <a:ext cx="3086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CNN creates </a:t>
            </a:r>
            <a:r>
              <a:rPr lang="en-US" sz="2000" b="1" dirty="0"/>
              <a:t>multi-scale feature</a:t>
            </a:r>
            <a:r>
              <a:rPr lang="en-US" sz="2000" dirty="0"/>
              <a:t> map for </a:t>
            </a:r>
            <a:r>
              <a:rPr lang="en-US" sz="2000" b="1" dirty="0"/>
              <a:t>reference (left) </a:t>
            </a:r>
            <a:r>
              <a:rPr lang="en-US" sz="2000" dirty="0"/>
              <a:t>and </a:t>
            </a:r>
            <a:r>
              <a:rPr lang="en-US" sz="2000" b="1" dirty="0"/>
              <a:t>target (right)</a:t>
            </a:r>
            <a:r>
              <a:rPr lang="en-US" sz="2000" dirty="0"/>
              <a:t> images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9CCB-377A-D10F-8745-D1E9F60C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E0E7007-0946-38C9-0B03-45747E9BB40F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A120DE-533C-1975-D07E-34D607ECD00C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6EA33-B0E7-947B-AFB0-03A8F554C4FD}"/>
              </a:ext>
            </a:extLst>
          </p:cNvPr>
          <p:cNvSpPr txBox="1"/>
          <p:nvPr/>
        </p:nvSpPr>
        <p:spPr>
          <a:xfrm>
            <a:off x="497706" y="1142998"/>
            <a:ext cx="113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048D6-414D-830D-A5A6-1DE8C6BEF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93" y="2831358"/>
            <a:ext cx="7208874" cy="39746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6A3668-9081-82C0-7291-7380951409EC}"/>
              </a:ext>
            </a:extLst>
          </p:cNvPr>
          <p:cNvCxnSpPr>
            <a:cxnSpLocks/>
          </p:cNvCxnSpPr>
          <p:nvPr/>
        </p:nvCxnSpPr>
        <p:spPr>
          <a:xfrm>
            <a:off x="2941755" y="2632342"/>
            <a:ext cx="219456" cy="47139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470B07-A567-36B2-19A1-59C3EDB9CF35}"/>
              </a:ext>
            </a:extLst>
          </p:cNvPr>
          <p:cNvCxnSpPr>
            <a:cxnSpLocks/>
          </p:cNvCxnSpPr>
          <p:nvPr/>
        </p:nvCxnSpPr>
        <p:spPr>
          <a:xfrm flipH="1">
            <a:off x="4791456" y="2706624"/>
            <a:ext cx="344859" cy="2821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5DF450-F066-2FF8-76C4-2A673C3F3553}"/>
              </a:ext>
            </a:extLst>
          </p:cNvPr>
          <p:cNvCxnSpPr>
            <a:cxnSpLocks/>
          </p:cNvCxnSpPr>
          <p:nvPr/>
        </p:nvCxnSpPr>
        <p:spPr>
          <a:xfrm>
            <a:off x="1813125" y="2632342"/>
            <a:ext cx="256032" cy="54327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4D9A62-F3BB-226E-9ED8-D4FAD038C78F}"/>
              </a:ext>
            </a:extLst>
          </p:cNvPr>
          <p:cNvSpPr txBox="1"/>
          <p:nvPr/>
        </p:nvSpPr>
        <p:spPr>
          <a:xfrm>
            <a:off x="8719661" y="4310851"/>
            <a:ext cx="3270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5. Contextual correlation </a:t>
            </a:r>
            <a:r>
              <a:rPr lang="en-US" sz="2000" b="1" dirty="0"/>
              <a:t>measures alignment </a:t>
            </a:r>
            <a:r>
              <a:rPr lang="en-US" sz="2000" dirty="0"/>
              <a:t>between target and reference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3757A8-4973-858A-2936-0AC714AC5F85}"/>
              </a:ext>
            </a:extLst>
          </p:cNvPr>
          <p:cNvSpPr txBox="1"/>
          <p:nvPr/>
        </p:nvSpPr>
        <p:spPr>
          <a:xfrm>
            <a:off x="7564305" y="1732606"/>
            <a:ext cx="3495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Coase scale or </a:t>
            </a:r>
            <a:r>
              <a:rPr lang="en-US" sz="2000" b="1" dirty="0"/>
              <a:t>global </a:t>
            </a:r>
            <a:r>
              <a:rPr lang="en-US" sz="2000" b="1" dirty="0" err="1"/>
              <a:t>homography</a:t>
            </a:r>
            <a:r>
              <a:rPr lang="en-US" sz="2000" b="1" dirty="0"/>
              <a:t> </a:t>
            </a:r>
            <a:r>
              <a:rPr lang="en-US" sz="2000" dirty="0"/>
              <a:t>computed using last pyramid layer feature map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ACA55A-1E54-6A23-F731-018878EFFCC5}"/>
              </a:ext>
            </a:extLst>
          </p:cNvPr>
          <p:cNvCxnSpPr>
            <a:cxnSpLocks/>
          </p:cNvCxnSpPr>
          <p:nvPr/>
        </p:nvCxnSpPr>
        <p:spPr>
          <a:xfrm>
            <a:off x="5195535" y="2670048"/>
            <a:ext cx="469782" cy="22468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D1EE47-5077-4008-56DD-7CD551C0FA9E}"/>
              </a:ext>
            </a:extLst>
          </p:cNvPr>
          <p:cNvSpPr txBox="1"/>
          <p:nvPr/>
        </p:nvSpPr>
        <p:spPr>
          <a:xfrm>
            <a:off x="8696147" y="3175617"/>
            <a:ext cx="349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Global </a:t>
            </a:r>
            <a:r>
              <a:rPr lang="en-US" sz="2000" dirty="0" err="1"/>
              <a:t>homography</a:t>
            </a:r>
            <a:r>
              <a:rPr lang="en-US" sz="2000" dirty="0"/>
              <a:t> used to </a:t>
            </a:r>
            <a:r>
              <a:rPr lang="en-US" sz="2000" b="1" dirty="0"/>
              <a:t>warp target image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9D9336-1FFE-CABE-30AA-A0484FFD9334}"/>
              </a:ext>
            </a:extLst>
          </p:cNvPr>
          <p:cNvCxnSpPr>
            <a:cxnSpLocks/>
          </p:cNvCxnSpPr>
          <p:nvPr/>
        </p:nvCxnSpPr>
        <p:spPr>
          <a:xfrm flipH="1">
            <a:off x="6996466" y="2632342"/>
            <a:ext cx="637468" cy="55593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2EB16D-DA62-8ACD-A152-766CB970B07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440603" y="3529560"/>
            <a:ext cx="1255544" cy="208567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C845BA-4A7E-6B7E-5451-FC4A36B74526}"/>
              </a:ext>
            </a:extLst>
          </p:cNvPr>
          <p:cNvCxnSpPr>
            <a:cxnSpLocks/>
          </p:cNvCxnSpPr>
          <p:nvPr/>
        </p:nvCxnSpPr>
        <p:spPr>
          <a:xfrm flipH="1" flipV="1">
            <a:off x="6306747" y="4436329"/>
            <a:ext cx="2412914" cy="22846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2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9" grpId="0"/>
      <p:bldP spid="20" grpId="0"/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86FC7-17F4-519C-3E29-6A2EEE662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A4B4-DE99-22B2-977C-F24B98BA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204029-00B8-3D2E-9539-0B69AB609C1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9D54BD6-F19C-F354-04F3-A91A6207A499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163DB-1F92-DCC0-9B95-05F0B30B92F9}"/>
              </a:ext>
            </a:extLst>
          </p:cNvPr>
          <p:cNvSpPr txBox="1"/>
          <p:nvPr/>
        </p:nvSpPr>
        <p:spPr>
          <a:xfrm>
            <a:off x="497706" y="1142998"/>
            <a:ext cx="113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569B7-85BE-A4C4-536B-EF71CDBF7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93" y="2831358"/>
            <a:ext cx="7208874" cy="39746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66933D-BB75-1413-1F35-9124209064C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986822" y="2703415"/>
            <a:ext cx="261219" cy="1732914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96945D-9E0B-EA2C-970E-BCCFC448E7AB}"/>
              </a:ext>
            </a:extLst>
          </p:cNvPr>
          <p:cNvSpPr txBox="1"/>
          <p:nvPr/>
        </p:nvSpPr>
        <p:spPr>
          <a:xfrm>
            <a:off x="2443451" y="1687752"/>
            <a:ext cx="3086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6. Multiscale feature flow provides fine-grain small scale errors in </a:t>
            </a:r>
            <a:r>
              <a:rPr lang="en-US" sz="2000" dirty="0" err="1"/>
              <a:t>homography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F9A35-5E1D-90EE-8A2B-B7847D2293A9}"/>
              </a:ext>
            </a:extLst>
          </p:cNvPr>
          <p:cNvSpPr txBox="1"/>
          <p:nvPr/>
        </p:nvSpPr>
        <p:spPr>
          <a:xfrm>
            <a:off x="8696147" y="5161448"/>
            <a:ext cx="3270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8. Masked and warped target image </a:t>
            </a:r>
            <a:r>
              <a:rPr lang="en-US" sz="2000" dirty="0" err="1"/>
              <a:t>akigned</a:t>
            </a:r>
            <a:r>
              <a:rPr lang="en-US" sz="2000" dirty="0"/>
              <a:t> with reference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A8B453-DB5E-0C87-6A4A-ECE5322652A1}"/>
                  </a:ext>
                </a:extLst>
              </p:cNvPr>
              <p:cNvSpPr txBox="1"/>
              <p:nvPr/>
            </p:nvSpPr>
            <p:spPr>
              <a:xfrm>
                <a:off x="8696147" y="2762889"/>
                <a:ext cx="349585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7. K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Warp grids computed from feature flow used apply </a:t>
                </a:r>
                <a:r>
                  <a:rPr lang="en-US" sz="2000" b="1" dirty="0"/>
                  <a:t>local depth-corrected </a:t>
                </a:r>
                <a:r>
                  <a:rPr lang="en-US" sz="2000" b="1" dirty="0" err="1"/>
                  <a:t>homograhies</a:t>
                </a:r>
                <a:r>
                  <a:rPr lang="en-US" sz="2000" b="1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A8B453-DB5E-0C87-6A4A-ECE532265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147" y="2762889"/>
                <a:ext cx="3495853" cy="1323439"/>
              </a:xfrm>
              <a:prstGeom prst="rect">
                <a:avLst/>
              </a:prstGeom>
              <a:blipFill>
                <a:blip r:embed="rId5"/>
                <a:stretch>
                  <a:fillRect l="-1920" t="-2304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C89223-2A48-C074-E7A5-D3A8E48712E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275338" y="3424609"/>
            <a:ext cx="1420809" cy="1286044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BE880B-00FA-2DC8-4C84-1BE0316EF353}"/>
              </a:ext>
            </a:extLst>
          </p:cNvPr>
          <p:cNvCxnSpPr>
            <a:cxnSpLocks/>
          </p:cNvCxnSpPr>
          <p:nvPr/>
        </p:nvCxnSpPr>
        <p:spPr>
          <a:xfrm flipH="1">
            <a:off x="7482405" y="5669280"/>
            <a:ext cx="1154756" cy="4572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6AB4D-6873-4ED8-D754-AB31751651D7}"/>
              </a:ext>
            </a:extLst>
          </p:cNvPr>
          <p:cNvCxnSpPr>
            <a:cxnSpLocks/>
          </p:cNvCxnSpPr>
          <p:nvPr/>
        </p:nvCxnSpPr>
        <p:spPr>
          <a:xfrm>
            <a:off x="5068389" y="2632342"/>
            <a:ext cx="290526" cy="197100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3B298D-249D-C8EA-7F3E-D6EB668F3992}"/>
              </a:ext>
            </a:extLst>
          </p:cNvPr>
          <p:cNvCxnSpPr>
            <a:cxnSpLocks/>
          </p:cNvCxnSpPr>
          <p:nvPr/>
        </p:nvCxnSpPr>
        <p:spPr>
          <a:xfrm flipH="1">
            <a:off x="4843130" y="3429000"/>
            <a:ext cx="3853017" cy="189267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9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7CDD-6227-96C6-668E-DCAD732A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FF088B-6041-9DF7-59C5-9D0BA6BE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80" y="2740476"/>
            <a:ext cx="5900523" cy="4117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6220B-8DAF-BAA1-D902-A93B488F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8CB690F3-F243-1DB5-D73E-926EEE62DC6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ACEA950-1940-E462-F580-FA8A4E5763A8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44928-7B19-24B0-A300-87C65E09DE5A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2036EE-A8D7-9921-7251-6AFA00D97042}"/>
              </a:ext>
            </a:extLst>
          </p:cNvPr>
          <p:cNvCxnSpPr>
            <a:cxnSpLocks/>
          </p:cNvCxnSpPr>
          <p:nvPr/>
        </p:nvCxnSpPr>
        <p:spPr>
          <a:xfrm flipH="1" flipV="1">
            <a:off x="5901609" y="4117383"/>
            <a:ext cx="437198" cy="48044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568DDA-A812-FC06-D7FE-8190A133ECAE}"/>
              </a:ext>
            </a:extLst>
          </p:cNvPr>
          <p:cNvCxnSpPr>
            <a:cxnSpLocks/>
          </p:cNvCxnSpPr>
          <p:nvPr/>
        </p:nvCxnSpPr>
        <p:spPr>
          <a:xfrm>
            <a:off x="1451675" y="2782660"/>
            <a:ext cx="485613" cy="101442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F2430D-C387-B7E9-73DA-920B12A59B7B}"/>
                  </a:ext>
                </a:extLst>
              </p:cNvPr>
              <p:cNvSpPr txBox="1"/>
              <p:nvPr/>
            </p:nvSpPr>
            <p:spPr>
              <a:xfrm>
                <a:off x="317499" y="1582331"/>
                <a:ext cx="63261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Target feature map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partitioned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patches of dimensions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sz="2400" dirty="0"/>
                  <a:t>to reduce computation and memory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F2430D-C387-B7E9-73DA-920B12A59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9" y="1582331"/>
                <a:ext cx="6326108" cy="1200329"/>
              </a:xfrm>
              <a:prstGeom prst="rect">
                <a:avLst/>
              </a:prstGeom>
              <a:blipFill>
                <a:blip r:embed="rId5"/>
                <a:stretch>
                  <a:fillRect l="-144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F44BE-4C1A-81B5-C3D3-D86490584F96}"/>
                  </a:ext>
                </a:extLst>
              </p:cNvPr>
              <p:cNvSpPr txBox="1"/>
              <p:nvPr/>
            </p:nvSpPr>
            <p:spPr>
              <a:xfrm>
                <a:off x="6802414" y="2096326"/>
                <a:ext cx="5187986" cy="2099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2. Cosine similarity between patch of target and reference feature map computed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F44BE-4C1A-81B5-C3D3-D86490584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14" y="2096326"/>
                <a:ext cx="5187986" cy="2099677"/>
              </a:xfrm>
              <a:prstGeom prst="rect">
                <a:avLst/>
              </a:prstGeom>
              <a:blipFill>
                <a:blip r:embed="rId6"/>
                <a:stretch>
                  <a:fillRect l="-188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4500ED-1AE9-8F06-7E85-CD25DEEDAD3B}"/>
                  </a:ext>
                </a:extLst>
              </p:cNvPr>
              <p:cNvSpPr txBox="1"/>
              <p:nvPr/>
            </p:nvSpPr>
            <p:spPr>
              <a:xfrm>
                <a:off x="6291477" y="4405468"/>
                <a:ext cx="5900523" cy="187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3. Correlation volume is computed as a convolution over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patches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4500ED-1AE9-8F06-7E85-CD25DEEDA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77" y="4405468"/>
                <a:ext cx="5900523" cy="1870833"/>
              </a:xfrm>
              <a:prstGeom prst="rect">
                <a:avLst/>
              </a:prstGeom>
              <a:blipFill>
                <a:blip r:embed="rId7"/>
                <a:stretch>
                  <a:fillRect l="-1550" t="-2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99CF86-FB1C-4302-93E8-C5D2251EA330}"/>
              </a:ext>
            </a:extLst>
          </p:cNvPr>
          <p:cNvCxnSpPr>
            <a:cxnSpLocks/>
          </p:cNvCxnSpPr>
          <p:nvPr/>
        </p:nvCxnSpPr>
        <p:spPr>
          <a:xfrm flipH="1" flipV="1">
            <a:off x="4287864" y="4075341"/>
            <a:ext cx="2304082" cy="1447222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6D381-7935-5572-5B85-243A1B83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1DC3E-25E8-D98E-DF8F-1329FB0D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0" y="1947057"/>
            <a:ext cx="5900523" cy="4117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5A39D8-86B1-06C5-ED62-33A8B45A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020630B-307A-B7A7-4D9A-0A1619763D6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464DAD3-ACB8-12A2-7AAD-4FB66D12F1EF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C9F13-98DC-BE59-1D70-5EF2A0245FCC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D49884-DF68-C2E0-6010-8E0A2C745749}"/>
              </a:ext>
            </a:extLst>
          </p:cNvPr>
          <p:cNvCxnSpPr>
            <a:cxnSpLocks/>
          </p:cNvCxnSpPr>
          <p:nvPr/>
        </p:nvCxnSpPr>
        <p:spPr>
          <a:xfrm flipH="1" flipV="1">
            <a:off x="4783810" y="4825139"/>
            <a:ext cx="1402293" cy="15805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59BED8-A13A-E3AC-737E-17C8B8E63BA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612145" y="4187271"/>
            <a:ext cx="967711" cy="51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6DB4AB-382E-F566-3C58-75FF838586E7}"/>
                  </a:ext>
                </a:extLst>
              </p:cNvPr>
              <p:cNvSpPr txBox="1"/>
              <p:nvPr/>
            </p:nvSpPr>
            <p:spPr>
              <a:xfrm>
                <a:off x="6579856" y="3759269"/>
                <a:ext cx="5187986" cy="856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4. Compute scaled </a:t>
                </a:r>
                <a:r>
                  <a:rPr lang="en-US" sz="2400" dirty="0" err="1"/>
                  <a:t>softmax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400" dirty="0"/>
                  <a:t>, to transform correlation to probability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6DB4AB-382E-F566-3C58-75FF8385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56" y="3759269"/>
                <a:ext cx="5187986" cy="856004"/>
              </a:xfrm>
              <a:prstGeom prst="rect">
                <a:avLst/>
              </a:prstGeom>
              <a:blipFill>
                <a:blip r:embed="rId5"/>
                <a:stretch>
                  <a:fillRect l="-1763" t="-2857"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ABF0C1-DB5B-21C8-4DB1-ADFA498A0286}"/>
                  </a:ext>
                </a:extLst>
              </p:cNvPr>
              <p:cNvSpPr txBox="1"/>
              <p:nvPr/>
            </p:nvSpPr>
            <p:spPr>
              <a:xfrm>
                <a:off x="6291477" y="4752362"/>
                <a:ext cx="59005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5. Probability volume over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patches with depth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ABF0C1-DB5B-21C8-4DB1-ADFA498A0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77" y="4752362"/>
                <a:ext cx="5900523" cy="830997"/>
              </a:xfrm>
              <a:prstGeom prst="rect">
                <a:avLst/>
              </a:prstGeom>
              <a:blipFill>
                <a:blip r:embed="rId6"/>
                <a:stretch>
                  <a:fillRect l="-1550" t="-5882" r="-103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5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86737-C9F4-E5B5-39EC-C7F87083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B92376-31C5-A924-0DCA-5FC48F81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77" y="2335733"/>
            <a:ext cx="5900523" cy="4117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EE822B-F4DB-079E-48E2-F9B9F8D12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3DBEE69-FACE-0F08-B93D-7B5DA0A5ACF8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CB3ABA3-225A-E757-939C-9870E4D5DC5E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275D4-2389-5808-639A-DFADC56085C9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153DC5-CF35-9D38-7DE8-F909FC02DC9B}"/>
              </a:ext>
            </a:extLst>
          </p:cNvPr>
          <p:cNvCxnSpPr>
            <a:cxnSpLocks/>
          </p:cNvCxnSpPr>
          <p:nvPr/>
        </p:nvCxnSpPr>
        <p:spPr>
          <a:xfrm>
            <a:off x="6364224" y="4425696"/>
            <a:ext cx="449362" cy="10450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F3F-900C-66F9-6505-EDBE8C196676}"/>
                  </a:ext>
                </a:extLst>
              </p:cNvPr>
              <p:cNvSpPr txBox="1"/>
              <p:nvPr/>
            </p:nvSpPr>
            <p:spPr>
              <a:xfrm>
                <a:off x="360537" y="2646781"/>
                <a:ext cx="6186568" cy="2387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6. Multi-scale residual feature flow motions, horizontal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h𝑜𝑟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2400" dirty="0"/>
                  <a:t> and vertical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𝑣𝑒𝑡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2400" dirty="0"/>
                  <a:t>, are computed from probabilities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h𝑜𝑟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𝑣𝑒𝑡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</m:oMath>
                </a14:m>
                <a:r>
                  <a:rPr lang="en-US" dirty="0"/>
                  <a:t> is the modulo operator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F3F-900C-66F9-6505-EDBE8C196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37" y="2646781"/>
                <a:ext cx="6186568" cy="2387833"/>
              </a:xfrm>
              <a:prstGeom prst="rect">
                <a:avLst/>
              </a:prstGeom>
              <a:blipFill>
                <a:blip r:embed="rId5"/>
                <a:stretch>
                  <a:fillRect l="-1478" t="-2041" b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400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FD0D-A464-FD8E-DFBB-7D5D32BC3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1A516D-4380-7C1B-9944-E7A05ED21895}"/>
              </a:ext>
            </a:extLst>
          </p:cNvPr>
          <p:cNvSpPr txBox="1"/>
          <p:nvPr/>
        </p:nvSpPr>
        <p:spPr>
          <a:xfrm>
            <a:off x="897205" y="1917612"/>
            <a:ext cx="241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7CA63-CEB0-3263-7748-D4627716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48" y="1455829"/>
            <a:ext cx="4760105" cy="5351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69111-00A1-F99C-F7F1-5AD6098E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C47509A-969A-BE5B-7493-F22CAD2AC8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6C2653B-7B70-00D4-2126-047142B2310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FCAF9-7A76-CC66-2BC2-4D350655CC90}"/>
              </a:ext>
            </a:extLst>
          </p:cNvPr>
          <p:cNvSpPr txBox="1"/>
          <p:nvPr/>
        </p:nvSpPr>
        <p:spPr>
          <a:xfrm>
            <a:off x="497706" y="1069698"/>
            <a:ext cx="113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980269-C957-B21E-B55F-6E6E27D5397B}"/>
              </a:ext>
            </a:extLst>
          </p:cNvPr>
          <p:cNvCxnSpPr>
            <a:cxnSpLocks/>
          </p:cNvCxnSpPr>
          <p:nvPr/>
        </p:nvCxnSpPr>
        <p:spPr>
          <a:xfrm flipV="1">
            <a:off x="3153972" y="2095778"/>
            <a:ext cx="670833" cy="5266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792E9D-378C-9FC9-9FAD-BE2C082EFD3B}"/>
              </a:ext>
            </a:extLst>
          </p:cNvPr>
          <p:cNvCxnSpPr>
            <a:cxnSpLocks/>
          </p:cNvCxnSpPr>
          <p:nvPr/>
        </p:nvCxnSpPr>
        <p:spPr>
          <a:xfrm flipV="1">
            <a:off x="2772213" y="3192562"/>
            <a:ext cx="1052592" cy="8697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32DE3A-B7CC-EE93-2625-FD64A8BC3223}"/>
              </a:ext>
            </a:extLst>
          </p:cNvPr>
          <p:cNvSpPr txBox="1"/>
          <p:nvPr/>
        </p:nvSpPr>
        <p:spPr>
          <a:xfrm>
            <a:off x="9003405" y="2303163"/>
            <a:ext cx="28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Multiscale residual flow maps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10A5E0-EC79-4F70-8FD2-6AFAB9E36CE0}"/>
              </a:ext>
            </a:extLst>
          </p:cNvPr>
          <p:cNvSpPr txBox="1"/>
          <p:nvPr/>
        </p:nvSpPr>
        <p:spPr>
          <a:xfrm>
            <a:off x="9087879" y="4247787"/>
            <a:ext cx="2956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Progressively finer scale alignment between reference and target images as resolution of residual flow map increases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3C17FA-551D-8BC9-E72F-8A554657B20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344553" y="2718662"/>
            <a:ext cx="658852" cy="10291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5484B-E334-8207-35A3-15BE772EBF1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8429027" y="5199017"/>
            <a:ext cx="658852" cy="202932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145CD5-059C-48BF-9C2F-273EE81859AB}"/>
              </a:ext>
            </a:extLst>
          </p:cNvPr>
          <p:cNvSpPr txBox="1"/>
          <p:nvPr/>
        </p:nvSpPr>
        <p:spPr>
          <a:xfrm>
            <a:off x="951104" y="3002142"/>
            <a:ext cx="241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</p:txBody>
      </p:sp>
    </p:spTree>
    <p:extLst>
      <p:ext uri="{BB962C8B-B14F-4D97-AF65-F5344CB8AC3E}">
        <p14:creationId xmlns:p14="http://schemas.microsoft.com/office/powerpoint/2010/main" val="363034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2FB8-4B98-FFBE-0EC9-273438C59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86E60D-41CD-65FA-CBB6-20BA58FC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3662322"/>
            <a:ext cx="9948117" cy="3078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1FB27-2212-AF4F-572C-2CFAF15A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Filling Seams with Generative Diffusion Model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0238229-F577-0C45-247B-7BA060BC37E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0F45CC6-D90F-4B77-185B-81E6C21D714D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6823D-56DE-3B77-259A-7F8DF52A6B63}"/>
              </a:ext>
            </a:extLst>
          </p:cNvPr>
          <p:cNvSpPr txBox="1"/>
          <p:nvPr/>
        </p:nvSpPr>
        <p:spPr>
          <a:xfrm>
            <a:off x="497706" y="10696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Xie, et. al., 2024</a:t>
            </a:r>
            <a:r>
              <a:rPr lang="en-US" sz="2400" dirty="0"/>
              <a:t>, use a generative diffusion model to infill seams and edges of stitched images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692901-91C0-EEE6-6722-591D9A394623}"/>
              </a:ext>
            </a:extLst>
          </p:cNvPr>
          <p:cNvCxnSpPr>
            <a:cxnSpLocks/>
          </p:cNvCxnSpPr>
          <p:nvPr/>
        </p:nvCxnSpPr>
        <p:spPr>
          <a:xfrm>
            <a:off x="10021824" y="3104956"/>
            <a:ext cx="0" cy="252252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2A84A5-90BF-A7C4-8BE0-B80D5D0B2103}"/>
              </a:ext>
            </a:extLst>
          </p:cNvPr>
          <p:cNvSpPr txBox="1"/>
          <p:nvPr/>
        </p:nvSpPr>
        <p:spPr>
          <a:xfrm>
            <a:off x="204671" y="2008822"/>
            <a:ext cx="1888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Target and reference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59E22-73D4-8BE0-C21E-2EEA092AE6B8}"/>
              </a:ext>
            </a:extLst>
          </p:cNvPr>
          <p:cNvSpPr txBox="1"/>
          <p:nvPr/>
        </p:nvSpPr>
        <p:spPr>
          <a:xfrm>
            <a:off x="7945740" y="1535296"/>
            <a:ext cx="2591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5. Stitched image with seams and edges filled by generative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ED761-73B2-7661-ADBE-1573323C5364}"/>
              </a:ext>
            </a:extLst>
          </p:cNvPr>
          <p:cNvSpPr txBox="1"/>
          <p:nvPr/>
        </p:nvSpPr>
        <p:spPr>
          <a:xfrm>
            <a:off x="10408449" y="2596843"/>
            <a:ext cx="1736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6. Notice straight lines are preserved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8ABBD5-F05E-A901-0526-59BD551652E0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721993" y="4166503"/>
            <a:ext cx="554699" cy="55736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E6EEF9-4335-0B87-335E-B619F1EA8E80}"/>
              </a:ext>
            </a:extLst>
          </p:cNvPr>
          <p:cNvCxnSpPr>
            <a:cxnSpLocks/>
          </p:cNvCxnSpPr>
          <p:nvPr/>
        </p:nvCxnSpPr>
        <p:spPr>
          <a:xfrm>
            <a:off x="870681" y="3216145"/>
            <a:ext cx="111646" cy="172161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F555E1-F47E-8244-CE26-45892C30F2BB}"/>
              </a:ext>
            </a:extLst>
          </p:cNvPr>
          <p:cNvSpPr txBox="1"/>
          <p:nvPr/>
        </p:nvSpPr>
        <p:spPr>
          <a:xfrm>
            <a:off x="3885639" y="1626018"/>
            <a:ext cx="2152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Target image is warped and masks applied to each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1273A8-AB6B-B406-F9DD-9CA4DD9F620E}"/>
              </a:ext>
            </a:extLst>
          </p:cNvPr>
          <p:cNvSpPr txBox="1"/>
          <p:nvPr/>
        </p:nvSpPr>
        <p:spPr>
          <a:xfrm>
            <a:off x="6009510" y="2015816"/>
            <a:ext cx="1947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Seams and edge artifacts from masks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96258D-E264-6B95-C376-C3A9D159F8AB}"/>
              </a:ext>
            </a:extLst>
          </p:cNvPr>
          <p:cNvCxnSpPr>
            <a:cxnSpLocks/>
          </p:cNvCxnSpPr>
          <p:nvPr/>
        </p:nvCxnSpPr>
        <p:spPr>
          <a:xfrm>
            <a:off x="6959124" y="3234363"/>
            <a:ext cx="744966" cy="1170432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37580BA-2EEB-E26D-EAD3-DD4F4C0807A4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962096" y="3195678"/>
            <a:ext cx="968313" cy="108594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9DD111-BFA0-399E-CC34-82683A858996}"/>
              </a:ext>
            </a:extLst>
          </p:cNvPr>
          <p:cNvSpPr txBox="1"/>
          <p:nvPr/>
        </p:nvSpPr>
        <p:spPr>
          <a:xfrm>
            <a:off x="2044828" y="2183384"/>
            <a:ext cx="1888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Compute </a:t>
            </a:r>
            <a:r>
              <a:rPr lang="en-US" sz="2400" dirty="0" err="1"/>
              <a:t>homography</a:t>
            </a:r>
            <a:r>
              <a:rPr lang="en-US" sz="2400" dirty="0"/>
              <a:t> and align images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D721BC-D3E2-85BC-135A-CD6B14956128}"/>
              </a:ext>
            </a:extLst>
          </p:cNvPr>
          <p:cNvCxnSpPr>
            <a:cxnSpLocks/>
          </p:cNvCxnSpPr>
          <p:nvPr/>
        </p:nvCxnSpPr>
        <p:spPr>
          <a:xfrm>
            <a:off x="3218688" y="3429000"/>
            <a:ext cx="299407" cy="937217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68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/>
      <p:bldP spid="27" grpId="0"/>
      <p:bldP spid="28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1BDF5-5420-462B-CE70-176A7228E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A064B8-BEB1-08B9-D09B-5329087C8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3662322"/>
            <a:ext cx="9948117" cy="3078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F2FA7-6BFF-4AB2-3B05-4891B6345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Filling Seams with Generative Diffusion Model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4D68CDD-6786-D53B-A8F3-878A11DF3A3A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F08813E-E090-F82B-393C-E60EF7AE091B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CFAB0-37F9-9798-6C84-7A2F8C253FBC}"/>
              </a:ext>
            </a:extLst>
          </p:cNvPr>
          <p:cNvSpPr txBox="1"/>
          <p:nvPr/>
        </p:nvSpPr>
        <p:spPr>
          <a:xfrm>
            <a:off x="497706" y="10696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Xie, et. al., 2024</a:t>
            </a:r>
            <a:r>
              <a:rPr lang="en-US" sz="2400" dirty="0"/>
              <a:t>, use a generative diffusion model to infill seams and edges of stitched images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AD08B2-8EBA-9385-BEF0-E4D572CCEC8A}"/>
              </a:ext>
            </a:extLst>
          </p:cNvPr>
          <p:cNvCxnSpPr>
            <a:cxnSpLocks/>
          </p:cNvCxnSpPr>
          <p:nvPr/>
        </p:nvCxnSpPr>
        <p:spPr>
          <a:xfrm flipH="1">
            <a:off x="6426926" y="2607346"/>
            <a:ext cx="1144306" cy="166159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6C010-4385-69ED-7E84-9B49CDCA243B}"/>
                  </a:ext>
                </a:extLst>
              </p:cNvPr>
              <p:cNvSpPr txBox="1"/>
              <p:nvPr/>
            </p:nvSpPr>
            <p:spPr>
              <a:xfrm>
                <a:off x="5371451" y="1535296"/>
                <a:ext cx="6799151" cy="1143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2. Coarse fusion of the warped images using masks,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6C010-4385-69ED-7E84-9B49CDCA2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51" y="1535296"/>
                <a:ext cx="6799151" cy="1143646"/>
              </a:xfrm>
              <a:prstGeom prst="rect">
                <a:avLst/>
              </a:prstGeom>
              <a:blipFill>
                <a:blip r:embed="rId5"/>
                <a:stretch>
                  <a:fillRect l="-1345" t="-4278" b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E91483-E380-1702-54FC-348A8DA89892}"/>
                  </a:ext>
                </a:extLst>
              </p:cNvPr>
              <p:cNvSpPr txBox="1"/>
              <p:nvPr/>
            </p:nvSpPr>
            <p:spPr>
              <a:xfrm>
                <a:off x="402341" y="2464354"/>
                <a:ext cx="594098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Given the </a:t>
                </a:r>
                <a:r>
                  <a:rPr lang="en-US" sz="2400" dirty="0" err="1"/>
                  <a:t>homography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the image </a:t>
                </a:r>
                <a:r>
                  <a:rPr lang="en-US" sz="2400" dirty="0" err="1"/>
                  <a:t>allignment</a:t>
                </a:r>
                <a:r>
                  <a:rPr lang="en-US" sz="2400" dirty="0"/>
                  <a:t> for the warped images is computed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E91483-E380-1702-54FC-348A8DA89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1" y="2464354"/>
                <a:ext cx="5940982" cy="1138773"/>
              </a:xfrm>
              <a:prstGeom prst="rect">
                <a:avLst/>
              </a:prstGeom>
              <a:blipFill>
                <a:blip r:embed="rId6"/>
                <a:stretch>
                  <a:fillRect l="-1538" t="-4278" r="-1333" b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59E55E-AC7F-6B64-6961-6B0A956FD5C5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372832" y="3603127"/>
            <a:ext cx="352695" cy="51428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12CED-CCBD-BF43-4AED-9CE2F917D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A3E63-E694-8DE6-AA26-C9F49A07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3662322"/>
            <a:ext cx="9948117" cy="3078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7A785-E027-67E8-393C-A1F084A1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Filling Seams with Generative Diffusion Model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B0192D9-DE3E-F40D-6E86-4CE75D6F135B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D9C18DC-69BE-D1B0-825C-D2F9198EA7E0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5D993-2F03-8D20-018C-E880305BB6E0}"/>
              </a:ext>
            </a:extLst>
          </p:cNvPr>
          <p:cNvSpPr txBox="1"/>
          <p:nvPr/>
        </p:nvSpPr>
        <p:spPr>
          <a:xfrm>
            <a:off x="497706" y="10696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Xie, et. al., 2024</a:t>
            </a:r>
            <a:r>
              <a:rPr lang="en-US" sz="2400" dirty="0"/>
              <a:t>, use a generative diffusion model to infill seams and edges of stitched images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EFA063-5A77-507F-1FE2-DA83505A7D12}"/>
              </a:ext>
            </a:extLst>
          </p:cNvPr>
          <p:cNvCxnSpPr>
            <a:cxnSpLocks/>
          </p:cNvCxnSpPr>
          <p:nvPr/>
        </p:nvCxnSpPr>
        <p:spPr>
          <a:xfrm flipH="1">
            <a:off x="9802368" y="3195678"/>
            <a:ext cx="334409" cy="24109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7D1286-A2E8-E823-2C3F-A069BC52F261}"/>
                  </a:ext>
                </a:extLst>
              </p:cNvPr>
              <p:cNvSpPr txBox="1"/>
              <p:nvPr/>
            </p:nvSpPr>
            <p:spPr>
              <a:xfrm>
                <a:off x="7689592" y="1680187"/>
                <a:ext cx="4481015" cy="1456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4. Use the </a:t>
                </a:r>
                <a:r>
                  <a:rPr lang="en-US" sz="2400" b="1" dirty="0"/>
                  <a:t>generative diffusion model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, to infill the seam </a:t>
                </a:r>
                <a:endParaRPr lang="en-US" dirty="0"/>
              </a:p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𝑠𝑒𝑎𝑚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𝐶𝐹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𝑠𝑒𝑎𝑚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7D1286-A2E8-E823-2C3F-A069BC5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592" y="1680187"/>
                <a:ext cx="4481015" cy="1456296"/>
              </a:xfrm>
              <a:prstGeom prst="rect">
                <a:avLst/>
              </a:prstGeom>
              <a:blipFill>
                <a:blip r:embed="rId5"/>
                <a:stretch>
                  <a:fillRect l="-2041" t="-3347" b="-1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450B1-03BD-EEF6-A95F-2814EFA0C6A7}"/>
                  </a:ext>
                </a:extLst>
              </p:cNvPr>
              <p:cNvSpPr txBox="1"/>
              <p:nvPr/>
            </p:nvSpPr>
            <p:spPr>
              <a:xfrm>
                <a:off x="547482" y="1806814"/>
                <a:ext cx="6275391" cy="185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3. Using a kernel of size,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, apply </a:t>
                </a:r>
                <a:r>
                  <a:rPr lang="en-US" sz="2400" b="1" dirty="0"/>
                  <a:t>dilation</a:t>
                </a:r>
                <a:r>
                  <a:rPr lang="en-US" sz="2400" dirty="0"/>
                  <a:t> and </a:t>
                </a:r>
                <a:r>
                  <a:rPr lang="en-US" sz="2400" b="1" dirty="0"/>
                  <a:t>erosion</a:t>
                </a:r>
                <a:r>
                  <a:rPr lang="en-US" sz="2400" dirty="0"/>
                  <a:t> operations to compute a seam along the junction of the masks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𝑠𝑒𝑎𝑚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𝐷𝑖𝑎𝑙𝑎𝑡𝑖𝑜𝑛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𝐸𝑟𝑟𝑜𝑠𝑖𝑜𝑛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𝑤𝑙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450B1-03BD-EEF6-A95F-2814EFA0C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82" y="1806814"/>
                <a:ext cx="6275391" cy="1855508"/>
              </a:xfrm>
              <a:prstGeom prst="rect">
                <a:avLst/>
              </a:prstGeom>
              <a:blipFill>
                <a:blip r:embed="rId6"/>
                <a:stretch>
                  <a:fillRect l="-1555" t="-2623" r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02B9CE-4FDA-9D8B-2562-69764C7B178D}"/>
              </a:ext>
            </a:extLst>
          </p:cNvPr>
          <p:cNvCxnSpPr>
            <a:cxnSpLocks/>
          </p:cNvCxnSpPr>
          <p:nvPr/>
        </p:nvCxnSpPr>
        <p:spPr>
          <a:xfrm>
            <a:off x="5057938" y="3603127"/>
            <a:ext cx="2257262" cy="104202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5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E2BFA-6059-F4E2-18B5-26F66B521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2DC8-24A8-6477-AA30-AB324E4867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177748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image stitching pipeline has 3 stages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Registration transforms the images to a common image plane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Fusion integrates the image and heals seams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Rechanging crops mosaics to rectangles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C994-87E5-95D0-A44B-3234262F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9" y="1731982"/>
            <a:ext cx="10934177" cy="29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54AD5-3B68-79D6-D4E5-9FE106DE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FF10-BFF5-E6F8-8DA0-6DBCCBCF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4B23260-3174-2DF8-C962-32F316B9C54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11C3967-C662-52C3-EC8D-860EE8EC0BBB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2552B-062A-D0E2-7B11-7DE9D8B2A628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2BCB0E3-608E-1AD6-6617-AB8BD2A65EA7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590A7-481F-3FC0-4A9F-674B4ED03AE2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6751E3-6E97-1185-0144-0D0F5144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scales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of image stitching with blending using Scikit Image in GitHub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aligned using similar features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solution of linear of equations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For projective transform use DLT algorithm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58BD-BE23-1AC5-FAA0-DE15472F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48B8-4547-BED3-A63D-85CC0429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Example: finding the transform between images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between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features between a reference image and the 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compute </a:t>
                </a:r>
                <a:r>
                  <a:rPr lang="en-GB" sz="2800" b="1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𝓗</m:t>
                    </m:r>
                  </m:oMath>
                </a14:m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to the source image to transform to the image plane of the reference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Join images in area of overlap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3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38440</TotalTime>
  <Words>3639</Words>
  <Application>Microsoft Office PowerPoint</Application>
  <PresentationFormat>Widescreen</PresentationFormat>
  <Paragraphs>578</Paragraphs>
  <Slides>76</Slides>
  <Notes>66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Neural Image Stitching Algorithms</vt:lpstr>
      <vt:lpstr>  Abbreviated Bibliography of (nearly) State of the Art Image Stitching Algorithms</vt:lpstr>
      <vt:lpstr>    Multi-Scale Multi-Grid Image </vt:lpstr>
      <vt:lpstr>    Multi-Scale Multi-Grid Image </vt:lpstr>
      <vt:lpstr>    Multi-Scale Multi-Grid Image </vt:lpstr>
      <vt:lpstr>    Multi-Scale Multi-Grid Image </vt:lpstr>
      <vt:lpstr>    Multi-Scale Multi-Grid Image </vt:lpstr>
      <vt:lpstr>    Multi-Scale Multi-Grid Image </vt:lpstr>
      <vt:lpstr>    Filling Seams with Generative Diffusion Model</vt:lpstr>
      <vt:lpstr>    Filling Seams with Generative Diffusion Model</vt:lpstr>
      <vt:lpstr>    Filling Seams with Generative Diffusion Model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1168</cp:revision>
  <cp:lastPrinted>2019-03-10T03:16:43Z</cp:lastPrinted>
  <dcterms:created xsi:type="dcterms:W3CDTF">2013-02-15T23:12:42Z</dcterms:created>
  <dcterms:modified xsi:type="dcterms:W3CDTF">2025-04-11T00:50:51Z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